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entury Gothic" panose="020B0502020202020204" pitchFamily="34" charset="0"/>
      <p:regular r:id="rId16"/>
      <p:bold r:id="rId17"/>
      <p:italic r:id="rId18"/>
      <p:boldItalic r:id="rId19"/>
    </p:embeddedFont>
    <p:embeddedFont>
      <p:font typeface="Childling" panose="020B0604020202020204" charset="0"/>
      <p:regular r:id="rId20"/>
    </p:embeddedFont>
    <p:embeddedFont>
      <p:font typeface="Marykate" panose="020B0604020202020204" charset="0"/>
      <p:regular r:id="rId21"/>
    </p:embeddedFont>
    <p:embeddedFont>
      <p:font typeface="Open Sans Light" panose="020F0502020204030204" pitchFamily="34" charset="0"/>
      <p:regular r:id="rId22"/>
    </p:embeddedFont>
    <p:embeddedFont>
      <p:font typeface="Wingdings 3" panose="05040102010807070707" pitchFamily="18" charset="2"/>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2514" y="10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883820" y="3771901"/>
            <a:ext cx="13373099" cy="3394172"/>
          </a:xfrm>
        </p:spPr>
        <p:txBody>
          <a:bodyPr anchor="b">
            <a:normAutofit/>
          </a:bodyPr>
          <a:lstStyle>
            <a:lvl1pPr>
              <a:defRPr sz="81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883820" y="7166069"/>
            <a:ext cx="13373099" cy="1689425"/>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19" y="6794311"/>
            <a:ext cx="1169651" cy="547688"/>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34842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3883819" y="914400"/>
            <a:ext cx="13373099" cy="4675560"/>
          </a:xfrm>
        </p:spPr>
        <p:txBody>
          <a:bodyPr anchor="ctr">
            <a:normAutofit/>
          </a:bodyPr>
          <a:lstStyle>
            <a:lvl1pPr algn="l">
              <a:defRPr sz="7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36510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4912518" y="5257800"/>
            <a:ext cx="11304831"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‹Nº›</a:t>
            </a:fld>
            <a:endParaRPr lang="en-US"/>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5324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1"/>
            <a:ext cx="13373100" cy="4087268"/>
          </a:xfrm>
        </p:spPr>
        <p:txBody>
          <a:bodyPr anchor="b">
            <a:normAutofit/>
          </a:bodyPr>
          <a:lstStyle>
            <a:lvl1pPr algn="l">
              <a:defRPr sz="72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46817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‹Nº›</a:t>
            </a:fld>
            <a:endParaRPr lang="en-US"/>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9746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3883819" y="941111"/>
            <a:ext cx="13373099" cy="4320030"/>
          </a:xfrm>
        </p:spPr>
        <p:txBody>
          <a:bodyPr anchor="ctr">
            <a:normAutofit/>
          </a:bodyPr>
          <a:lstStyle>
            <a:lvl1pPr algn="l">
              <a:defRPr sz="72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8233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90256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8"/>
            <a:ext cx="3311402" cy="7925726"/>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83818" y="941108"/>
            <a:ext cx="9715500" cy="792572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9681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889388" y="936165"/>
            <a:ext cx="13367531" cy="1921335"/>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3883818" y="3200400"/>
            <a:ext cx="13373100" cy="566643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15661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83819" y="3088125"/>
            <a:ext cx="13373099" cy="2203200"/>
          </a:xfrm>
        </p:spPr>
        <p:txBody>
          <a:bodyPr anchor="b"/>
          <a:lstStyle>
            <a:lvl1pPr algn="l">
              <a:defRPr sz="6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3819" y="5295194"/>
            <a:ext cx="13373099"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7942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83818" y="3200400"/>
            <a:ext cx="6470796" cy="566643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0786121" y="3189333"/>
            <a:ext cx="6470796" cy="566643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19" y="1181674"/>
            <a:ext cx="1169651" cy="547688"/>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0550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409060" y="2959055"/>
            <a:ext cx="5989098"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los estilos de texto del patrón</a:t>
            </a:r>
          </a:p>
        </p:txBody>
      </p:sp>
      <p:sp>
        <p:nvSpPr>
          <p:cNvPr id="4" name="Content Placeholder 3"/>
          <p:cNvSpPr>
            <a:spLocks noGrp="1"/>
          </p:cNvSpPr>
          <p:nvPr>
            <p:ph sz="half" idx="2"/>
          </p:nvPr>
        </p:nvSpPr>
        <p:spPr>
          <a:xfrm>
            <a:off x="3883819" y="3823449"/>
            <a:ext cx="6514340" cy="503109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1259944" y="2954213"/>
            <a:ext cx="5998502"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los estilos de texto del patrón</a:t>
            </a:r>
          </a:p>
        </p:txBody>
      </p:sp>
      <p:sp>
        <p:nvSpPr>
          <p:cNvPr id="6" name="Content Placeholder 5"/>
          <p:cNvSpPr>
            <a:spLocks noGrp="1"/>
          </p:cNvSpPr>
          <p:nvPr>
            <p:ph sz="quarter" idx="4"/>
          </p:nvPr>
        </p:nvSpPr>
        <p:spPr>
          <a:xfrm>
            <a:off x="10750436" y="3818607"/>
            <a:ext cx="6508011" cy="503109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19" y="1181674"/>
            <a:ext cx="1169651" cy="547688"/>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58322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43258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54410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883819" y="669132"/>
            <a:ext cx="5257799" cy="1464468"/>
          </a:xfrm>
        </p:spPr>
        <p:txBody>
          <a:bodyPr anchor="b"/>
          <a:lstStyle>
            <a:lvl1pPr algn="l">
              <a:defRPr sz="3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9484518" y="669133"/>
            <a:ext cx="7772400" cy="812244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883819" y="2397920"/>
            <a:ext cx="5257799"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4062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3818" y="952448"/>
            <a:ext cx="13373100" cy="5782455"/>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883820" y="8051007"/>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01057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342900"/>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9"/>
            <a:ext cx="3535011" cy="1028105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7" y="936165"/>
            <a:ext cx="13367531" cy="19213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5542419" y="9195656"/>
            <a:ext cx="1719425"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3883819" y="9203713"/>
            <a:ext cx="11429999"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797719" y="1181674"/>
            <a:ext cx="1169651" cy="547688"/>
          </a:xfrm>
          <a:prstGeom prst="rect">
            <a:avLst/>
          </a:prstGeom>
        </p:spPr>
        <p:txBody>
          <a:bodyPr vert="horz" lIns="91440" tIns="45720" rIns="91440" bIns="45720" rtlCol="0" anchor="ctr"/>
          <a:lstStyle>
            <a:lvl1pPr algn="r">
              <a:defRPr sz="3000">
                <a:solidFill>
                  <a:srgbClr val="FEFFFF"/>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2446682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46284" y="1116921"/>
            <a:ext cx="6999622" cy="1341054"/>
          </a:xfrm>
          <a:prstGeom prst="rect">
            <a:avLst/>
          </a:prstGeom>
        </p:spPr>
        <p:txBody>
          <a:bodyPr lIns="0" tIns="0" rIns="0" bIns="0" rtlCol="0" anchor="t">
            <a:spAutoFit/>
          </a:bodyPr>
          <a:lstStyle/>
          <a:p>
            <a:pPr algn="ctr">
              <a:lnSpc>
                <a:spcPts val="5703"/>
              </a:lnSpc>
            </a:pPr>
            <a:r>
              <a:rPr lang="en-US" sz="3906" spc="402">
                <a:solidFill>
                  <a:srgbClr val="022033"/>
                </a:solidFill>
                <a:latin typeface="Marykate"/>
                <a:ea typeface="Marykate"/>
                <a:cs typeface="Marykate"/>
                <a:sym typeface="Marykate"/>
              </a:rPr>
              <a:t>DESARROLLO HUMANO Y VALORES</a:t>
            </a:r>
          </a:p>
        </p:txBody>
      </p:sp>
      <p:sp>
        <p:nvSpPr>
          <p:cNvPr id="3" name="Freeform 3"/>
          <p:cNvSpPr/>
          <p:nvPr/>
        </p:nvSpPr>
        <p:spPr>
          <a:xfrm>
            <a:off x="13245906" y="5485712"/>
            <a:ext cx="1843201" cy="2431080"/>
          </a:xfrm>
          <a:custGeom>
            <a:avLst/>
            <a:gdLst/>
            <a:ahLst/>
            <a:cxnLst/>
            <a:rect l="l" t="t" r="r" b="b"/>
            <a:pathLst>
              <a:path w="1843201" h="2431080">
                <a:moveTo>
                  <a:pt x="0" y="0"/>
                </a:moveTo>
                <a:lnTo>
                  <a:pt x="1843200" y="0"/>
                </a:lnTo>
                <a:lnTo>
                  <a:pt x="1843200" y="2431080"/>
                </a:lnTo>
                <a:lnTo>
                  <a:pt x="0" y="24310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9" name="TextBox 9"/>
          <p:cNvSpPr txBox="1"/>
          <p:nvPr/>
        </p:nvSpPr>
        <p:spPr>
          <a:xfrm>
            <a:off x="6288212" y="8310119"/>
            <a:ext cx="5711577" cy="745641"/>
          </a:xfrm>
          <a:prstGeom prst="rect">
            <a:avLst/>
          </a:prstGeom>
        </p:spPr>
        <p:txBody>
          <a:bodyPr lIns="0" tIns="0" rIns="0" bIns="0" rtlCol="0" anchor="t">
            <a:spAutoFit/>
          </a:bodyPr>
          <a:lstStyle/>
          <a:p>
            <a:pPr algn="ctr">
              <a:lnSpc>
                <a:spcPts val="6198"/>
              </a:lnSpc>
            </a:pPr>
            <a:r>
              <a:rPr lang="en-US" sz="4245" spc="437">
                <a:solidFill>
                  <a:srgbClr val="022033"/>
                </a:solidFill>
                <a:latin typeface="Marykate"/>
                <a:ea typeface="Marykate"/>
                <a:cs typeface="Marykate"/>
                <a:sym typeface="Marykate"/>
              </a:rPr>
              <a:t>POR MARTHA C. SILVA M.</a:t>
            </a:r>
          </a:p>
        </p:txBody>
      </p:sp>
      <p:sp>
        <p:nvSpPr>
          <p:cNvPr id="11" name="TextBox 11"/>
          <p:cNvSpPr txBox="1"/>
          <p:nvPr/>
        </p:nvSpPr>
        <p:spPr>
          <a:xfrm>
            <a:off x="7366471" y="4293799"/>
            <a:ext cx="4633317" cy="745641"/>
          </a:xfrm>
          <a:prstGeom prst="rect">
            <a:avLst/>
          </a:prstGeom>
        </p:spPr>
        <p:txBody>
          <a:bodyPr lIns="0" tIns="0" rIns="0" bIns="0" rtlCol="0" anchor="t">
            <a:spAutoFit/>
          </a:bodyPr>
          <a:lstStyle/>
          <a:p>
            <a:pPr algn="ctr">
              <a:lnSpc>
                <a:spcPts val="6198"/>
              </a:lnSpc>
            </a:pPr>
            <a:r>
              <a:rPr lang="en-US" sz="4245" spc="437">
                <a:solidFill>
                  <a:srgbClr val="022033"/>
                </a:solidFill>
                <a:latin typeface="Marykate"/>
                <a:ea typeface="Marykate"/>
                <a:cs typeface="Marykate"/>
                <a:sym typeface="Marykate"/>
              </a:rPr>
              <a:t>RESUMEN DEL CURSO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8750" y="2676153"/>
            <a:ext cx="7315200" cy="1928553"/>
          </a:xfrm>
          <a:custGeom>
            <a:avLst/>
            <a:gdLst/>
            <a:ahLst/>
            <a:cxnLst/>
            <a:rect l="l" t="t" r="r" b="b"/>
            <a:pathLst>
              <a:path w="7315200" h="1928553">
                <a:moveTo>
                  <a:pt x="0" y="0"/>
                </a:moveTo>
                <a:lnTo>
                  <a:pt x="7315200" y="0"/>
                </a:lnTo>
                <a:lnTo>
                  <a:pt x="7315200" y="1928553"/>
                </a:lnTo>
                <a:lnTo>
                  <a:pt x="0" y="19285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9144000" y="2674348"/>
            <a:ext cx="7898948" cy="2082450"/>
          </a:xfrm>
          <a:custGeom>
            <a:avLst/>
            <a:gdLst/>
            <a:ahLst/>
            <a:cxnLst/>
            <a:rect l="l" t="t" r="r" b="b"/>
            <a:pathLst>
              <a:path w="7898948" h="2082450">
                <a:moveTo>
                  <a:pt x="0" y="0"/>
                </a:moveTo>
                <a:lnTo>
                  <a:pt x="7898948" y="0"/>
                </a:lnTo>
                <a:lnTo>
                  <a:pt x="7898948" y="2082449"/>
                </a:lnTo>
                <a:lnTo>
                  <a:pt x="0" y="20824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Freeform 4"/>
          <p:cNvSpPr/>
          <p:nvPr/>
        </p:nvSpPr>
        <p:spPr>
          <a:xfrm>
            <a:off x="1629882" y="6148117"/>
            <a:ext cx="7514118" cy="1980995"/>
          </a:xfrm>
          <a:custGeom>
            <a:avLst/>
            <a:gdLst/>
            <a:ahLst/>
            <a:cxnLst/>
            <a:rect l="l" t="t" r="r" b="b"/>
            <a:pathLst>
              <a:path w="7514118" h="1980995">
                <a:moveTo>
                  <a:pt x="0" y="0"/>
                </a:moveTo>
                <a:lnTo>
                  <a:pt x="7514118" y="0"/>
                </a:lnTo>
                <a:lnTo>
                  <a:pt x="7514118" y="1980995"/>
                </a:lnTo>
                <a:lnTo>
                  <a:pt x="0" y="19809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5" name="Freeform 5"/>
          <p:cNvSpPr/>
          <p:nvPr/>
        </p:nvSpPr>
        <p:spPr>
          <a:xfrm>
            <a:off x="9727748" y="6506419"/>
            <a:ext cx="7315200" cy="1928553"/>
          </a:xfrm>
          <a:custGeom>
            <a:avLst/>
            <a:gdLst/>
            <a:ahLst/>
            <a:cxnLst/>
            <a:rect l="l" t="t" r="r" b="b"/>
            <a:pathLst>
              <a:path w="7315200" h="1928553">
                <a:moveTo>
                  <a:pt x="0" y="0"/>
                </a:moveTo>
                <a:lnTo>
                  <a:pt x="7315200" y="0"/>
                </a:lnTo>
                <a:lnTo>
                  <a:pt x="7315200" y="1928552"/>
                </a:lnTo>
                <a:lnTo>
                  <a:pt x="0" y="19285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7" name="TextBox 7"/>
          <p:cNvSpPr txBox="1"/>
          <p:nvPr/>
        </p:nvSpPr>
        <p:spPr>
          <a:xfrm>
            <a:off x="5456869" y="804225"/>
            <a:ext cx="7374262" cy="1679629"/>
          </a:xfrm>
          <a:prstGeom prst="rect">
            <a:avLst/>
          </a:prstGeom>
        </p:spPr>
        <p:txBody>
          <a:bodyPr lIns="0" tIns="0" rIns="0" bIns="0" rtlCol="0" anchor="t">
            <a:spAutoFit/>
          </a:bodyPr>
          <a:lstStyle/>
          <a:p>
            <a:pPr algn="ctr">
              <a:lnSpc>
                <a:spcPts val="10679"/>
              </a:lnSpc>
            </a:pPr>
            <a:r>
              <a:rPr lang="en-US" sz="11608">
                <a:solidFill>
                  <a:srgbClr val="022033"/>
                </a:solidFill>
                <a:latin typeface="Childling"/>
                <a:ea typeface="Childling"/>
                <a:cs typeface="Childling"/>
                <a:sym typeface="Childling"/>
              </a:rPr>
              <a:t>DATOS</a:t>
            </a:r>
          </a:p>
        </p:txBody>
      </p:sp>
      <p:sp>
        <p:nvSpPr>
          <p:cNvPr id="8" name="TextBox 8"/>
          <p:cNvSpPr txBox="1"/>
          <p:nvPr/>
        </p:nvSpPr>
        <p:spPr>
          <a:xfrm>
            <a:off x="3817341" y="2919655"/>
            <a:ext cx="2538017" cy="354253"/>
          </a:xfrm>
          <a:prstGeom prst="rect">
            <a:avLst/>
          </a:prstGeom>
        </p:spPr>
        <p:txBody>
          <a:bodyPr lIns="0" tIns="0" rIns="0" bIns="0" rtlCol="0" anchor="t">
            <a:spAutoFit/>
          </a:bodyPr>
          <a:lstStyle/>
          <a:p>
            <a:pPr algn="ctr">
              <a:lnSpc>
                <a:spcPts val="2512"/>
              </a:lnSpc>
            </a:pPr>
            <a:r>
              <a:rPr lang="en-US" sz="2730" spc="152">
                <a:solidFill>
                  <a:srgbClr val="022033"/>
                </a:solidFill>
                <a:latin typeface="Marykate"/>
                <a:ea typeface="Marykate"/>
                <a:cs typeface="Marykate"/>
                <a:sym typeface="Marykate"/>
              </a:rPr>
              <a:t>DATOS A</a:t>
            </a:r>
          </a:p>
        </p:txBody>
      </p:sp>
      <p:sp>
        <p:nvSpPr>
          <p:cNvPr id="9" name="TextBox 9"/>
          <p:cNvSpPr txBox="1"/>
          <p:nvPr/>
        </p:nvSpPr>
        <p:spPr>
          <a:xfrm>
            <a:off x="11932641" y="2820814"/>
            <a:ext cx="2538017" cy="354253"/>
          </a:xfrm>
          <a:prstGeom prst="rect">
            <a:avLst/>
          </a:prstGeom>
        </p:spPr>
        <p:txBody>
          <a:bodyPr lIns="0" tIns="0" rIns="0" bIns="0" rtlCol="0" anchor="t">
            <a:spAutoFit/>
          </a:bodyPr>
          <a:lstStyle/>
          <a:p>
            <a:pPr algn="ctr">
              <a:lnSpc>
                <a:spcPts val="2512"/>
              </a:lnSpc>
            </a:pPr>
            <a:r>
              <a:rPr lang="en-US" sz="2730" spc="152">
                <a:solidFill>
                  <a:srgbClr val="022033"/>
                </a:solidFill>
                <a:latin typeface="Marykate"/>
                <a:ea typeface="Marykate"/>
                <a:cs typeface="Marykate"/>
                <a:sym typeface="Marykate"/>
              </a:rPr>
              <a:t>DATOS B</a:t>
            </a:r>
          </a:p>
        </p:txBody>
      </p:sp>
      <p:sp>
        <p:nvSpPr>
          <p:cNvPr id="10" name="TextBox 10"/>
          <p:cNvSpPr txBox="1"/>
          <p:nvPr/>
        </p:nvSpPr>
        <p:spPr>
          <a:xfrm>
            <a:off x="11932641" y="6784362"/>
            <a:ext cx="2538017" cy="354253"/>
          </a:xfrm>
          <a:prstGeom prst="rect">
            <a:avLst/>
          </a:prstGeom>
        </p:spPr>
        <p:txBody>
          <a:bodyPr lIns="0" tIns="0" rIns="0" bIns="0" rtlCol="0" anchor="t">
            <a:spAutoFit/>
          </a:bodyPr>
          <a:lstStyle/>
          <a:p>
            <a:pPr algn="ctr">
              <a:lnSpc>
                <a:spcPts val="2512"/>
              </a:lnSpc>
            </a:pPr>
            <a:r>
              <a:rPr lang="en-US" sz="2730" spc="152">
                <a:solidFill>
                  <a:srgbClr val="022033"/>
                </a:solidFill>
                <a:latin typeface="Marykate"/>
                <a:ea typeface="Marykate"/>
                <a:cs typeface="Marykate"/>
                <a:sym typeface="Marykate"/>
              </a:rPr>
              <a:t>DATOS D</a:t>
            </a:r>
          </a:p>
        </p:txBody>
      </p:sp>
      <p:sp>
        <p:nvSpPr>
          <p:cNvPr id="11" name="TextBox 11"/>
          <p:cNvSpPr txBox="1"/>
          <p:nvPr/>
        </p:nvSpPr>
        <p:spPr>
          <a:xfrm>
            <a:off x="3817341" y="5755764"/>
            <a:ext cx="2538017" cy="354253"/>
          </a:xfrm>
          <a:prstGeom prst="rect">
            <a:avLst/>
          </a:prstGeom>
        </p:spPr>
        <p:txBody>
          <a:bodyPr lIns="0" tIns="0" rIns="0" bIns="0" rtlCol="0" anchor="t">
            <a:spAutoFit/>
          </a:bodyPr>
          <a:lstStyle/>
          <a:p>
            <a:pPr algn="ctr">
              <a:lnSpc>
                <a:spcPts val="2512"/>
              </a:lnSpc>
            </a:pPr>
            <a:r>
              <a:rPr lang="en-US" sz="2730" spc="152">
                <a:solidFill>
                  <a:srgbClr val="022033"/>
                </a:solidFill>
                <a:latin typeface="Marykate"/>
                <a:ea typeface="Marykate"/>
                <a:cs typeface="Marykate"/>
                <a:sym typeface="Marykate"/>
              </a:rPr>
              <a:t>DATOS C</a:t>
            </a:r>
          </a:p>
        </p:txBody>
      </p:sp>
      <p:sp>
        <p:nvSpPr>
          <p:cNvPr id="12" name="TextBox 12"/>
          <p:cNvSpPr txBox="1"/>
          <p:nvPr/>
        </p:nvSpPr>
        <p:spPr>
          <a:xfrm>
            <a:off x="2105364" y="3226283"/>
            <a:ext cx="5961972" cy="772795"/>
          </a:xfrm>
          <a:prstGeom prst="rect">
            <a:avLst/>
          </a:prstGeom>
        </p:spPr>
        <p:txBody>
          <a:bodyPr lIns="0" tIns="0" rIns="0" bIns="0" rtlCol="0" anchor="t">
            <a:spAutoFit/>
          </a:bodyPr>
          <a:lstStyle/>
          <a:p>
            <a:pPr algn="ctr">
              <a:lnSpc>
                <a:spcPts val="3079"/>
              </a:lnSpc>
              <a:spcBef>
                <a:spcPct val="0"/>
              </a:spcBef>
            </a:pPr>
            <a:r>
              <a:rPr lang="en-US" sz="2199" spc="123">
                <a:solidFill>
                  <a:srgbClr val="022033"/>
                </a:solidFill>
                <a:latin typeface="Marykate"/>
                <a:ea typeface="Marykate"/>
                <a:cs typeface="Marykate"/>
                <a:sym typeface="Marykate"/>
              </a:rPr>
              <a:t>Profesional con una visión integral de los recursos del patrimonio turístico y del ambiente. </a:t>
            </a:r>
          </a:p>
        </p:txBody>
      </p:sp>
      <p:sp>
        <p:nvSpPr>
          <p:cNvPr id="13" name="TextBox 13"/>
          <p:cNvSpPr txBox="1"/>
          <p:nvPr/>
        </p:nvSpPr>
        <p:spPr>
          <a:xfrm>
            <a:off x="10220664" y="3226283"/>
            <a:ext cx="5961972" cy="1553845"/>
          </a:xfrm>
          <a:prstGeom prst="rect">
            <a:avLst/>
          </a:prstGeom>
        </p:spPr>
        <p:txBody>
          <a:bodyPr lIns="0" tIns="0" rIns="0" bIns="0" rtlCol="0" anchor="t">
            <a:spAutoFit/>
          </a:bodyPr>
          <a:lstStyle/>
          <a:p>
            <a:pPr algn="ctr">
              <a:lnSpc>
                <a:spcPts val="3079"/>
              </a:lnSpc>
              <a:spcBef>
                <a:spcPct val="0"/>
              </a:spcBef>
            </a:pPr>
            <a:r>
              <a:rPr lang="en-US" sz="2199" spc="123">
                <a:solidFill>
                  <a:srgbClr val="022033"/>
                </a:solidFill>
                <a:latin typeface="Marykate"/>
                <a:ea typeface="Marykate"/>
                <a:cs typeface="Marykate"/>
                <a:sym typeface="Marykate"/>
              </a:rPr>
              <a:t>Capaz de desarrollar nuevos productos para diversificar las alternativas turísticas, propiciar un servicio, brindar alternativas de uso del tiempo libre y necesidades de ocupación</a:t>
            </a:r>
          </a:p>
        </p:txBody>
      </p:sp>
      <p:sp>
        <p:nvSpPr>
          <p:cNvPr id="14" name="TextBox 14"/>
          <p:cNvSpPr txBox="1"/>
          <p:nvPr/>
        </p:nvSpPr>
        <p:spPr>
          <a:xfrm>
            <a:off x="10404362" y="7152469"/>
            <a:ext cx="5961972" cy="772795"/>
          </a:xfrm>
          <a:prstGeom prst="rect">
            <a:avLst/>
          </a:prstGeom>
        </p:spPr>
        <p:txBody>
          <a:bodyPr lIns="0" tIns="0" rIns="0" bIns="0" rtlCol="0" anchor="t">
            <a:spAutoFit/>
          </a:bodyPr>
          <a:lstStyle/>
          <a:p>
            <a:pPr algn="ctr">
              <a:lnSpc>
                <a:spcPts val="3079"/>
              </a:lnSpc>
              <a:spcBef>
                <a:spcPct val="0"/>
              </a:spcBef>
            </a:pPr>
            <a:r>
              <a:rPr lang="en-US" sz="2199" spc="123">
                <a:solidFill>
                  <a:srgbClr val="022033"/>
                </a:solidFill>
                <a:latin typeface="Marykate"/>
                <a:ea typeface="Marykate"/>
                <a:cs typeface="Marykate"/>
                <a:sym typeface="Marykate"/>
              </a:rPr>
              <a:t>con dominio en las áreas de servicios turísticos, de recreación y sustentables.</a:t>
            </a:r>
          </a:p>
        </p:txBody>
      </p:sp>
      <p:sp>
        <p:nvSpPr>
          <p:cNvPr id="15" name="TextBox 15"/>
          <p:cNvSpPr txBox="1"/>
          <p:nvPr/>
        </p:nvSpPr>
        <p:spPr>
          <a:xfrm>
            <a:off x="1932443" y="6337879"/>
            <a:ext cx="7048852" cy="1553845"/>
          </a:xfrm>
          <a:prstGeom prst="rect">
            <a:avLst/>
          </a:prstGeom>
        </p:spPr>
        <p:txBody>
          <a:bodyPr lIns="0" tIns="0" rIns="0" bIns="0" rtlCol="0" anchor="t">
            <a:spAutoFit/>
          </a:bodyPr>
          <a:lstStyle/>
          <a:p>
            <a:pPr algn="ctr">
              <a:lnSpc>
                <a:spcPts val="3079"/>
              </a:lnSpc>
              <a:spcBef>
                <a:spcPct val="0"/>
              </a:spcBef>
            </a:pPr>
            <a:r>
              <a:rPr lang="en-US" sz="2199" spc="123">
                <a:solidFill>
                  <a:srgbClr val="022033"/>
                </a:solidFill>
                <a:latin typeface="Marykate"/>
                <a:ea typeface="Marykate"/>
                <a:cs typeface="Marykate"/>
                <a:sym typeface="Marykate"/>
              </a:rPr>
              <a:t>. El profesional del turismo poseerá conocimientos, habilidades y destrezas en un marco nacional e internacional para planificar, organizar, promover, supervisar y evaluar la gestión de las diferentes empresas turísticas públicas y privadas,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4191000" y="2658721"/>
            <a:ext cx="10813647" cy="4969558"/>
          </a:xfrm>
          <a:prstGeom prst="rect">
            <a:avLst/>
          </a:prstGeom>
        </p:spPr>
        <p:txBody>
          <a:bodyPr lIns="0" tIns="0" rIns="0" bIns="0" rtlCol="0" anchor="t">
            <a:spAutoFit/>
          </a:bodyPr>
          <a:lstStyle/>
          <a:p>
            <a:pPr algn="ctr">
              <a:lnSpc>
                <a:spcPts val="9299"/>
              </a:lnSpc>
            </a:pPr>
            <a:r>
              <a:rPr lang="en-US" sz="10108" dirty="0">
                <a:solidFill>
                  <a:srgbClr val="022033"/>
                </a:solidFill>
                <a:latin typeface="Childling"/>
                <a:ea typeface="Childling"/>
                <a:cs typeface="Childling"/>
                <a:sym typeface="Childling"/>
              </a:rPr>
              <a:t>REQUISITOS TECNOLÓGICOS Y DE MATERIALES PARA LA PARTICIPACIÓN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51070" y="2356234"/>
            <a:ext cx="14733740" cy="7294973"/>
          </a:xfrm>
          <a:prstGeom prst="rect">
            <a:avLst/>
          </a:prstGeom>
        </p:spPr>
        <p:txBody>
          <a:bodyPr lIns="0" tIns="0" rIns="0" bIns="0" rtlCol="0" anchor="t">
            <a:spAutoFit/>
          </a:bodyPr>
          <a:lstStyle/>
          <a:p>
            <a:pPr algn="l">
              <a:lnSpc>
                <a:spcPts val="5312"/>
              </a:lnSpc>
              <a:spcBef>
                <a:spcPct val="0"/>
              </a:spcBef>
            </a:pPr>
            <a:r>
              <a:rPr lang="en-US" sz="3794" spc="212">
                <a:solidFill>
                  <a:srgbClr val="022033"/>
                </a:solidFill>
                <a:latin typeface="Marykate"/>
                <a:ea typeface="Marykate"/>
                <a:cs typeface="Marykate"/>
                <a:sym typeface="Marykate"/>
              </a:rPr>
              <a:t>Dispositivo de Acceso: Computadora de escritorio o portátil (PC/Mac) con un rendimiento estable. Se permite el uso de tabletas o smartphones para la lectura de contenido, pero no para la elaboración de actividades complejas.</a:t>
            </a:r>
          </a:p>
          <a:p>
            <a:pPr algn="l">
              <a:lnSpc>
                <a:spcPts val="5312"/>
              </a:lnSpc>
              <a:spcBef>
                <a:spcPct val="0"/>
              </a:spcBef>
            </a:pPr>
            <a:r>
              <a:rPr lang="en-US" sz="3794" spc="212">
                <a:solidFill>
                  <a:srgbClr val="022033"/>
                </a:solidFill>
                <a:latin typeface="Marykate"/>
                <a:ea typeface="Marykate"/>
                <a:cs typeface="Marykate"/>
                <a:sym typeface="Marykate"/>
              </a:rPr>
              <a:t>Memoria RAM: Mínimo de 4 GB (8 GB o superior recomendado).</a:t>
            </a:r>
          </a:p>
          <a:p>
            <a:pPr algn="l">
              <a:lnSpc>
                <a:spcPts val="5312"/>
              </a:lnSpc>
              <a:spcBef>
                <a:spcPct val="0"/>
              </a:spcBef>
            </a:pPr>
            <a:r>
              <a:rPr lang="en-US" sz="3794" spc="212">
                <a:solidFill>
                  <a:srgbClr val="022033"/>
                </a:solidFill>
                <a:latin typeface="Marykate"/>
                <a:ea typeface="Marykate"/>
                <a:cs typeface="Marykate"/>
                <a:sym typeface="Marykate"/>
              </a:rPr>
              <a:t>Cámara Web y Micrófono: Integrados o periféricos funcionales y de calidad estándar.</a:t>
            </a:r>
          </a:p>
          <a:p>
            <a:pPr algn="l">
              <a:lnSpc>
                <a:spcPts val="5312"/>
              </a:lnSpc>
              <a:spcBef>
                <a:spcPct val="0"/>
              </a:spcBef>
            </a:pPr>
            <a:r>
              <a:rPr lang="en-US" sz="3794" spc="212">
                <a:solidFill>
                  <a:srgbClr val="022033"/>
                </a:solidFill>
                <a:latin typeface="Marykate"/>
                <a:ea typeface="Marykate"/>
                <a:cs typeface="Marykate"/>
                <a:sym typeface="Marykate"/>
              </a:rPr>
              <a:t>Sistema de Audio: Bocinas o auriculares funcionales.</a:t>
            </a:r>
          </a:p>
          <a:p>
            <a:pPr algn="l">
              <a:lnSpc>
                <a:spcPts val="5312"/>
              </a:lnSpc>
              <a:spcBef>
                <a:spcPct val="0"/>
              </a:spcBef>
            </a:pPr>
            <a:r>
              <a:rPr lang="en-US" sz="3794" spc="212">
                <a:solidFill>
                  <a:srgbClr val="022033"/>
                </a:solidFill>
                <a:latin typeface="Marykate"/>
                <a:ea typeface="Marykate"/>
                <a:cs typeface="Marykate"/>
                <a:sym typeface="Marykate"/>
              </a:rPr>
              <a:t>Conexión a Internet: </a:t>
            </a:r>
          </a:p>
          <a:p>
            <a:pPr algn="l">
              <a:lnSpc>
                <a:spcPts val="5312"/>
              </a:lnSpc>
              <a:spcBef>
                <a:spcPct val="0"/>
              </a:spcBef>
            </a:pPr>
            <a:r>
              <a:rPr lang="en-US" sz="3794" spc="212">
                <a:solidFill>
                  <a:srgbClr val="022033"/>
                </a:solidFill>
                <a:latin typeface="Marykate"/>
                <a:ea typeface="Marykate"/>
                <a:cs typeface="Marykate"/>
                <a:sym typeface="Marykate"/>
              </a:rPr>
              <a:t>Navegador Web: Versión reciente de Google Chrome, Mozilla Firefox o Microsoft Edge.</a:t>
            </a:r>
          </a:p>
          <a:p>
            <a:pPr algn="l">
              <a:lnSpc>
                <a:spcPts val="5312"/>
              </a:lnSpc>
              <a:spcBef>
                <a:spcPct val="0"/>
              </a:spcBef>
            </a:pPr>
            <a:endParaRPr lang="en-US" sz="3794" spc="212">
              <a:solidFill>
                <a:srgbClr val="022033"/>
              </a:solidFill>
              <a:latin typeface="Marykate"/>
              <a:ea typeface="Marykate"/>
              <a:cs typeface="Marykate"/>
              <a:sym typeface="Marykat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133600" y="1020769"/>
            <a:ext cx="15621000" cy="8245462"/>
          </a:xfrm>
          <a:prstGeom prst="rect">
            <a:avLst/>
          </a:prstGeom>
        </p:spPr>
        <p:txBody>
          <a:bodyPr wrap="square" lIns="0" tIns="0" rIns="0" bIns="0" rtlCol="0" anchor="t">
            <a:spAutoFit/>
          </a:bodyPr>
          <a:lstStyle/>
          <a:p>
            <a:pPr algn="ctr">
              <a:lnSpc>
                <a:spcPts val="6452"/>
              </a:lnSpc>
              <a:spcBef>
                <a:spcPct val="0"/>
              </a:spcBef>
            </a:pPr>
            <a:r>
              <a:rPr lang="en-US" sz="4609" dirty="0">
                <a:solidFill>
                  <a:srgbClr val="000000"/>
                </a:solidFill>
                <a:latin typeface="Childling"/>
                <a:ea typeface="Childling"/>
                <a:cs typeface="Childling"/>
                <a:sym typeface="Childling"/>
              </a:rPr>
              <a:t>MATERIAL DE ESCRITURA PERSONAL: CUADERNO DE NOTAS O ARCHIVO DIGITAL EXCLUSIVO PARA EL CURSO, DESTINADO A LA TOMA DE APUNTES, LA REALIZACIÓN DE EJERCICIOS DE INTROSPECCIÓN Y EL DESARROLLO DE DIARIOS REFLEXIVOS.</a:t>
            </a:r>
          </a:p>
          <a:p>
            <a:pPr algn="ctr">
              <a:lnSpc>
                <a:spcPts val="6452"/>
              </a:lnSpc>
              <a:spcBef>
                <a:spcPct val="0"/>
              </a:spcBef>
            </a:pPr>
            <a:r>
              <a:rPr lang="en-US" sz="4609" dirty="0">
                <a:solidFill>
                  <a:srgbClr val="000000"/>
                </a:solidFill>
                <a:latin typeface="Childling"/>
                <a:ea typeface="Childling"/>
                <a:cs typeface="Childling"/>
                <a:sym typeface="Childling"/>
              </a:rPr>
              <a:t>DISPONIBILIDAD DE TIEMPO: ASIGNACIÓN DE TIEMPO REGULAR PARA LA LECTURA, EL ANÁLISIS DE DILEMAS Y LA PARTICIPACIÓN EN FOROS, DADA LA ALTA CARGA DE REFLEXIÓN Y ARGUMENTACIÓN QUE CARACTERIZA A LOS TEMAS DE DESARROLLO HUMANO Y VALORES.</a:t>
            </a:r>
          </a:p>
          <a:p>
            <a:pPr algn="ctr">
              <a:lnSpc>
                <a:spcPts val="6452"/>
              </a:lnSpc>
              <a:spcBef>
                <a:spcPct val="0"/>
              </a:spcBef>
            </a:pPr>
            <a:r>
              <a:rPr lang="en-US" sz="4609" dirty="0">
                <a:solidFill>
                  <a:srgbClr val="000000"/>
                </a:solidFill>
                <a:latin typeface="Childling"/>
                <a:ea typeface="Childling"/>
                <a:cs typeface="Childling"/>
                <a:sym typeface="Childling"/>
              </a:rPr>
              <a:t>ACTITUD DE APERTURA Y RESPETO: DISPOSICIÓN PARA PARTICIPAR EN DEBATES ÉTICOS Y FOROS DE DISCUSIÓN CON UNA MENTALIDAD ABIERTA, RESPETANDO LA DIVERSIDAD DE PERSPECTIVAS Y VALORES DE LOS DEMÁS PARTICIPANTES.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30356" y="3690878"/>
            <a:ext cx="14427288" cy="2807853"/>
          </a:xfrm>
          <a:prstGeom prst="rect">
            <a:avLst/>
          </a:prstGeom>
        </p:spPr>
        <p:txBody>
          <a:bodyPr lIns="0" tIns="0" rIns="0" bIns="0" rtlCol="0" anchor="t">
            <a:spAutoFit/>
          </a:bodyPr>
          <a:lstStyle/>
          <a:p>
            <a:pPr algn="ctr">
              <a:lnSpc>
                <a:spcPts val="17842"/>
              </a:lnSpc>
            </a:pPr>
            <a:r>
              <a:rPr lang="en-US" sz="19394">
                <a:solidFill>
                  <a:srgbClr val="022033"/>
                </a:solidFill>
                <a:latin typeface="Childling"/>
                <a:ea typeface="Childling"/>
                <a:cs typeface="Childling"/>
                <a:sym typeface="Childling"/>
              </a:rPr>
              <a:t>EXITO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11560" y="2040826"/>
            <a:ext cx="14864881" cy="1412075"/>
          </a:xfrm>
          <a:prstGeom prst="rect">
            <a:avLst/>
          </a:prstGeom>
        </p:spPr>
        <p:txBody>
          <a:bodyPr lIns="0" tIns="0" rIns="0" bIns="0" rtlCol="0" anchor="t">
            <a:spAutoFit/>
          </a:bodyPr>
          <a:lstStyle/>
          <a:p>
            <a:pPr algn="ctr">
              <a:lnSpc>
                <a:spcPts val="8931"/>
              </a:lnSpc>
            </a:pPr>
            <a:r>
              <a:rPr lang="en-US" sz="9708">
                <a:solidFill>
                  <a:srgbClr val="022033"/>
                </a:solidFill>
                <a:latin typeface="Childling"/>
                <a:ea typeface="Childling"/>
                <a:cs typeface="Childling"/>
                <a:sym typeface="Childling"/>
              </a:rPr>
              <a:t>RESUMEN DE CONTENIDOS</a:t>
            </a:r>
          </a:p>
        </p:txBody>
      </p:sp>
      <p:grpSp>
        <p:nvGrpSpPr>
          <p:cNvPr id="3" name="Group 3"/>
          <p:cNvGrpSpPr/>
          <p:nvPr/>
        </p:nvGrpSpPr>
        <p:grpSpPr>
          <a:xfrm>
            <a:off x="3352547" y="5806366"/>
            <a:ext cx="5277368" cy="2054677"/>
            <a:chOff x="0" y="0"/>
            <a:chExt cx="1389924" cy="541149"/>
          </a:xfrm>
        </p:grpSpPr>
        <p:sp>
          <p:nvSpPr>
            <p:cNvPr id="4" name="Freeform 4"/>
            <p:cNvSpPr/>
            <p:nvPr/>
          </p:nvSpPr>
          <p:spPr>
            <a:xfrm>
              <a:off x="0" y="0"/>
              <a:ext cx="1389924" cy="541149"/>
            </a:xfrm>
            <a:custGeom>
              <a:avLst/>
              <a:gdLst/>
              <a:ahLst/>
              <a:cxnLst/>
              <a:rect l="l" t="t" r="r" b="b"/>
              <a:pathLst>
                <a:path w="1389924" h="541149">
                  <a:moveTo>
                    <a:pt x="74817" y="0"/>
                  </a:moveTo>
                  <a:lnTo>
                    <a:pt x="1315107" y="0"/>
                  </a:lnTo>
                  <a:cubicBezTo>
                    <a:pt x="1334950" y="0"/>
                    <a:pt x="1353980" y="7883"/>
                    <a:pt x="1368011" y="21913"/>
                  </a:cubicBezTo>
                  <a:cubicBezTo>
                    <a:pt x="1382042" y="35944"/>
                    <a:pt x="1389924" y="54974"/>
                    <a:pt x="1389924" y="74817"/>
                  </a:cubicBezTo>
                  <a:lnTo>
                    <a:pt x="1389924" y="466332"/>
                  </a:lnTo>
                  <a:cubicBezTo>
                    <a:pt x="1389924" y="507653"/>
                    <a:pt x="1356427" y="541149"/>
                    <a:pt x="1315107" y="541149"/>
                  </a:cubicBezTo>
                  <a:lnTo>
                    <a:pt x="74817" y="541149"/>
                  </a:lnTo>
                  <a:cubicBezTo>
                    <a:pt x="33497" y="541149"/>
                    <a:pt x="0" y="507653"/>
                    <a:pt x="0" y="466332"/>
                  </a:cubicBezTo>
                  <a:lnTo>
                    <a:pt x="0" y="74817"/>
                  </a:lnTo>
                  <a:cubicBezTo>
                    <a:pt x="0" y="33497"/>
                    <a:pt x="33497" y="0"/>
                    <a:pt x="74817" y="0"/>
                  </a:cubicBezTo>
                  <a:close/>
                </a:path>
              </a:pathLst>
            </a:custGeom>
            <a:solidFill>
              <a:srgbClr val="D3E7FF"/>
            </a:solidFill>
          </p:spPr>
          <p:txBody>
            <a:bodyPr/>
            <a:lstStyle/>
            <a:p>
              <a:endParaRPr lang="es-MX"/>
            </a:p>
          </p:txBody>
        </p:sp>
        <p:sp>
          <p:nvSpPr>
            <p:cNvPr id="5" name="TextBox 5"/>
            <p:cNvSpPr txBox="1"/>
            <p:nvPr/>
          </p:nvSpPr>
          <p:spPr>
            <a:xfrm>
              <a:off x="0" y="-38100"/>
              <a:ext cx="1389924" cy="57924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352547" y="6413878"/>
            <a:ext cx="5277368" cy="1447165"/>
          </a:xfrm>
          <a:prstGeom prst="rect">
            <a:avLst/>
          </a:prstGeom>
        </p:spPr>
        <p:txBody>
          <a:bodyPr lIns="0" tIns="0" rIns="0" bIns="0" rtlCol="0" anchor="t">
            <a:spAutoFit/>
          </a:bodyPr>
          <a:lstStyle/>
          <a:p>
            <a:pPr algn="ctr">
              <a:lnSpc>
                <a:spcPts val="3679"/>
              </a:lnSpc>
            </a:pPr>
            <a:r>
              <a:rPr lang="en-US" sz="3999" spc="223">
                <a:solidFill>
                  <a:srgbClr val="022033"/>
                </a:solidFill>
                <a:latin typeface="Marykate"/>
                <a:ea typeface="Marykate"/>
                <a:cs typeface="Marykate"/>
                <a:sym typeface="Marykate"/>
              </a:rPr>
              <a:t>ETAPAS DEL DESARROLLO HUMANO Y DESARROLLO COGNITIVO</a:t>
            </a:r>
          </a:p>
        </p:txBody>
      </p:sp>
      <p:grpSp>
        <p:nvGrpSpPr>
          <p:cNvPr id="18" name="Group 18"/>
          <p:cNvGrpSpPr/>
          <p:nvPr/>
        </p:nvGrpSpPr>
        <p:grpSpPr>
          <a:xfrm>
            <a:off x="4185813" y="3903010"/>
            <a:ext cx="3086100" cy="1410988"/>
            <a:chOff x="0" y="0"/>
            <a:chExt cx="812800" cy="371618"/>
          </a:xfrm>
        </p:grpSpPr>
        <p:sp>
          <p:nvSpPr>
            <p:cNvPr id="19" name="Freeform 19"/>
            <p:cNvSpPr/>
            <p:nvPr/>
          </p:nvSpPr>
          <p:spPr>
            <a:xfrm>
              <a:off x="0" y="0"/>
              <a:ext cx="812800" cy="371618"/>
            </a:xfrm>
            <a:custGeom>
              <a:avLst/>
              <a:gdLst/>
              <a:ahLst/>
              <a:cxnLst/>
              <a:rect l="l" t="t" r="r" b="b"/>
              <a:pathLst>
                <a:path w="812800" h="371618">
                  <a:moveTo>
                    <a:pt x="127941" y="0"/>
                  </a:moveTo>
                  <a:lnTo>
                    <a:pt x="684859" y="0"/>
                  </a:lnTo>
                  <a:cubicBezTo>
                    <a:pt x="718791" y="0"/>
                    <a:pt x="751333" y="13479"/>
                    <a:pt x="775327" y="37473"/>
                  </a:cubicBezTo>
                  <a:cubicBezTo>
                    <a:pt x="799321" y="61467"/>
                    <a:pt x="812800" y="94009"/>
                    <a:pt x="812800" y="127941"/>
                  </a:cubicBezTo>
                  <a:lnTo>
                    <a:pt x="812800" y="243677"/>
                  </a:lnTo>
                  <a:cubicBezTo>
                    <a:pt x="812800" y="277609"/>
                    <a:pt x="799321" y="310152"/>
                    <a:pt x="775327" y="334145"/>
                  </a:cubicBezTo>
                  <a:cubicBezTo>
                    <a:pt x="751333" y="358139"/>
                    <a:pt x="718791" y="371618"/>
                    <a:pt x="684859" y="371618"/>
                  </a:cubicBezTo>
                  <a:lnTo>
                    <a:pt x="127941" y="371618"/>
                  </a:lnTo>
                  <a:cubicBezTo>
                    <a:pt x="94009" y="371618"/>
                    <a:pt x="61467" y="358139"/>
                    <a:pt x="37473" y="334145"/>
                  </a:cubicBezTo>
                  <a:cubicBezTo>
                    <a:pt x="13479" y="310152"/>
                    <a:pt x="0" y="277609"/>
                    <a:pt x="0" y="243677"/>
                  </a:cubicBezTo>
                  <a:lnTo>
                    <a:pt x="0" y="127941"/>
                  </a:lnTo>
                  <a:cubicBezTo>
                    <a:pt x="0" y="94009"/>
                    <a:pt x="13479" y="61467"/>
                    <a:pt x="37473" y="37473"/>
                  </a:cubicBezTo>
                  <a:cubicBezTo>
                    <a:pt x="61467" y="13479"/>
                    <a:pt x="94009" y="0"/>
                    <a:pt x="127941" y="0"/>
                  </a:cubicBezTo>
                  <a:close/>
                </a:path>
              </a:pathLst>
            </a:custGeom>
            <a:solidFill>
              <a:srgbClr val="D3E7FF"/>
            </a:solidFill>
          </p:spPr>
          <p:txBody>
            <a:bodyPr/>
            <a:lstStyle/>
            <a:p>
              <a:endParaRPr lang="es-MX"/>
            </a:p>
          </p:txBody>
        </p:sp>
        <p:sp>
          <p:nvSpPr>
            <p:cNvPr id="20" name="TextBox 20"/>
            <p:cNvSpPr txBox="1"/>
            <p:nvPr/>
          </p:nvSpPr>
          <p:spPr>
            <a:xfrm>
              <a:off x="0" y="-38100"/>
              <a:ext cx="812800" cy="409718"/>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3989860" y="4120432"/>
            <a:ext cx="3478005" cy="980440"/>
          </a:xfrm>
          <a:prstGeom prst="rect">
            <a:avLst/>
          </a:prstGeom>
        </p:spPr>
        <p:txBody>
          <a:bodyPr lIns="0" tIns="0" rIns="0" bIns="0" rtlCol="0" anchor="t">
            <a:spAutoFit/>
          </a:bodyPr>
          <a:lstStyle/>
          <a:p>
            <a:pPr algn="ctr">
              <a:lnSpc>
                <a:spcPts val="3679"/>
              </a:lnSpc>
            </a:pPr>
            <a:r>
              <a:rPr lang="en-US" sz="3999" spc="223">
                <a:solidFill>
                  <a:srgbClr val="022033"/>
                </a:solidFill>
                <a:latin typeface="Marykate"/>
                <a:ea typeface="Marykate"/>
                <a:cs typeface="Marykate"/>
                <a:sym typeface="Marykate"/>
              </a:rPr>
              <a:t>NATURALEZA HUMANA</a:t>
            </a:r>
          </a:p>
        </p:txBody>
      </p:sp>
      <p:grpSp>
        <p:nvGrpSpPr>
          <p:cNvPr id="22" name="Group 22"/>
          <p:cNvGrpSpPr/>
          <p:nvPr/>
        </p:nvGrpSpPr>
        <p:grpSpPr>
          <a:xfrm>
            <a:off x="9144000" y="4395378"/>
            <a:ext cx="5217008" cy="1410988"/>
            <a:chOff x="0" y="0"/>
            <a:chExt cx="1374027" cy="371618"/>
          </a:xfrm>
        </p:grpSpPr>
        <p:sp>
          <p:nvSpPr>
            <p:cNvPr id="23" name="Freeform 23"/>
            <p:cNvSpPr/>
            <p:nvPr/>
          </p:nvSpPr>
          <p:spPr>
            <a:xfrm>
              <a:off x="0" y="0"/>
              <a:ext cx="1374027" cy="371618"/>
            </a:xfrm>
            <a:custGeom>
              <a:avLst/>
              <a:gdLst/>
              <a:ahLst/>
              <a:cxnLst/>
              <a:rect l="l" t="t" r="r" b="b"/>
              <a:pathLst>
                <a:path w="1374027" h="371618">
                  <a:moveTo>
                    <a:pt x="75683" y="0"/>
                  </a:moveTo>
                  <a:lnTo>
                    <a:pt x="1298344" y="0"/>
                  </a:lnTo>
                  <a:cubicBezTo>
                    <a:pt x="1318416" y="0"/>
                    <a:pt x="1337666" y="7974"/>
                    <a:pt x="1351860" y="22167"/>
                  </a:cubicBezTo>
                  <a:cubicBezTo>
                    <a:pt x="1366053" y="36360"/>
                    <a:pt x="1374027" y="55610"/>
                    <a:pt x="1374027" y="75683"/>
                  </a:cubicBezTo>
                  <a:lnTo>
                    <a:pt x="1374027" y="295935"/>
                  </a:lnTo>
                  <a:cubicBezTo>
                    <a:pt x="1374027" y="316008"/>
                    <a:pt x="1366053" y="335258"/>
                    <a:pt x="1351860" y="349451"/>
                  </a:cubicBezTo>
                  <a:cubicBezTo>
                    <a:pt x="1337666" y="363644"/>
                    <a:pt x="1318416" y="371618"/>
                    <a:pt x="1298344" y="371618"/>
                  </a:cubicBezTo>
                  <a:lnTo>
                    <a:pt x="75683" y="371618"/>
                  </a:lnTo>
                  <a:cubicBezTo>
                    <a:pt x="55610" y="371618"/>
                    <a:pt x="36360" y="363644"/>
                    <a:pt x="22167" y="349451"/>
                  </a:cubicBezTo>
                  <a:cubicBezTo>
                    <a:pt x="7974" y="335258"/>
                    <a:pt x="0" y="316008"/>
                    <a:pt x="0" y="295935"/>
                  </a:cubicBezTo>
                  <a:lnTo>
                    <a:pt x="0" y="75683"/>
                  </a:lnTo>
                  <a:cubicBezTo>
                    <a:pt x="0" y="55610"/>
                    <a:pt x="7974" y="36360"/>
                    <a:pt x="22167" y="22167"/>
                  </a:cubicBezTo>
                  <a:cubicBezTo>
                    <a:pt x="36360" y="7974"/>
                    <a:pt x="55610" y="0"/>
                    <a:pt x="75683" y="0"/>
                  </a:cubicBezTo>
                  <a:close/>
                </a:path>
              </a:pathLst>
            </a:custGeom>
            <a:solidFill>
              <a:srgbClr val="D3E7FF"/>
            </a:solidFill>
          </p:spPr>
          <p:txBody>
            <a:bodyPr/>
            <a:lstStyle/>
            <a:p>
              <a:endParaRPr lang="es-MX"/>
            </a:p>
          </p:txBody>
        </p:sp>
        <p:sp>
          <p:nvSpPr>
            <p:cNvPr id="24" name="TextBox 24"/>
            <p:cNvSpPr txBox="1"/>
            <p:nvPr/>
          </p:nvSpPr>
          <p:spPr>
            <a:xfrm>
              <a:off x="0" y="-38100"/>
              <a:ext cx="1374027" cy="409718"/>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8629915" y="4703754"/>
            <a:ext cx="5731093" cy="980440"/>
          </a:xfrm>
          <a:prstGeom prst="rect">
            <a:avLst/>
          </a:prstGeom>
        </p:spPr>
        <p:txBody>
          <a:bodyPr lIns="0" tIns="0" rIns="0" bIns="0" rtlCol="0" anchor="t">
            <a:spAutoFit/>
          </a:bodyPr>
          <a:lstStyle/>
          <a:p>
            <a:pPr algn="ctr">
              <a:lnSpc>
                <a:spcPts val="3679"/>
              </a:lnSpc>
            </a:pPr>
            <a:r>
              <a:rPr lang="en-US" sz="3999" spc="223">
                <a:solidFill>
                  <a:srgbClr val="022033"/>
                </a:solidFill>
                <a:latin typeface="Marykate"/>
                <a:ea typeface="Marykate"/>
                <a:cs typeface="Marykate"/>
                <a:sym typeface="Marykate"/>
              </a:rPr>
              <a:t>INTRODUCCIÓN AL DESARROLLO HUMANO.</a:t>
            </a:r>
          </a:p>
        </p:txBody>
      </p:sp>
      <p:grpSp>
        <p:nvGrpSpPr>
          <p:cNvPr id="26" name="Group 26"/>
          <p:cNvGrpSpPr/>
          <p:nvPr/>
        </p:nvGrpSpPr>
        <p:grpSpPr>
          <a:xfrm>
            <a:off x="9144000" y="6067402"/>
            <a:ext cx="5480555" cy="1882211"/>
            <a:chOff x="0" y="0"/>
            <a:chExt cx="1443438" cy="495726"/>
          </a:xfrm>
        </p:grpSpPr>
        <p:sp>
          <p:nvSpPr>
            <p:cNvPr id="27" name="Freeform 27"/>
            <p:cNvSpPr/>
            <p:nvPr/>
          </p:nvSpPr>
          <p:spPr>
            <a:xfrm>
              <a:off x="0" y="0"/>
              <a:ext cx="1443438" cy="495726"/>
            </a:xfrm>
            <a:custGeom>
              <a:avLst/>
              <a:gdLst/>
              <a:ahLst/>
              <a:cxnLst/>
              <a:rect l="l" t="t" r="r" b="b"/>
              <a:pathLst>
                <a:path w="1443438" h="495726">
                  <a:moveTo>
                    <a:pt x="72043" y="0"/>
                  </a:moveTo>
                  <a:lnTo>
                    <a:pt x="1371395" y="0"/>
                  </a:lnTo>
                  <a:cubicBezTo>
                    <a:pt x="1390502" y="0"/>
                    <a:pt x="1408827" y="7590"/>
                    <a:pt x="1422337" y="21101"/>
                  </a:cubicBezTo>
                  <a:cubicBezTo>
                    <a:pt x="1435848" y="34612"/>
                    <a:pt x="1443438" y="52936"/>
                    <a:pt x="1443438" y="72043"/>
                  </a:cubicBezTo>
                  <a:lnTo>
                    <a:pt x="1443438" y="423683"/>
                  </a:lnTo>
                  <a:cubicBezTo>
                    <a:pt x="1443438" y="463471"/>
                    <a:pt x="1411183" y="495726"/>
                    <a:pt x="1371395" y="495726"/>
                  </a:cubicBezTo>
                  <a:lnTo>
                    <a:pt x="72043" y="495726"/>
                  </a:lnTo>
                  <a:cubicBezTo>
                    <a:pt x="32255" y="495726"/>
                    <a:pt x="0" y="463471"/>
                    <a:pt x="0" y="423683"/>
                  </a:cubicBezTo>
                  <a:lnTo>
                    <a:pt x="0" y="72043"/>
                  </a:lnTo>
                  <a:cubicBezTo>
                    <a:pt x="0" y="32255"/>
                    <a:pt x="32255" y="0"/>
                    <a:pt x="72043" y="0"/>
                  </a:cubicBezTo>
                  <a:close/>
                </a:path>
              </a:pathLst>
            </a:custGeom>
            <a:solidFill>
              <a:srgbClr val="D3E7FF"/>
            </a:solidFill>
          </p:spPr>
          <p:txBody>
            <a:bodyPr/>
            <a:lstStyle/>
            <a:p>
              <a:endParaRPr lang="es-MX"/>
            </a:p>
          </p:txBody>
        </p:sp>
        <p:sp>
          <p:nvSpPr>
            <p:cNvPr id="28" name="TextBox 28"/>
            <p:cNvSpPr txBox="1"/>
            <p:nvPr/>
          </p:nvSpPr>
          <p:spPr>
            <a:xfrm>
              <a:off x="0" y="-38100"/>
              <a:ext cx="1443438" cy="533826"/>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9658085" y="6413878"/>
            <a:ext cx="4303382" cy="1447165"/>
          </a:xfrm>
          <a:prstGeom prst="rect">
            <a:avLst/>
          </a:prstGeom>
        </p:spPr>
        <p:txBody>
          <a:bodyPr lIns="0" tIns="0" rIns="0" bIns="0" rtlCol="0" anchor="t">
            <a:spAutoFit/>
          </a:bodyPr>
          <a:lstStyle/>
          <a:p>
            <a:pPr algn="ctr">
              <a:lnSpc>
                <a:spcPts val="3679"/>
              </a:lnSpc>
            </a:pPr>
            <a:r>
              <a:rPr lang="en-US" sz="3999" spc="223">
                <a:solidFill>
                  <a:srgbClr val="022033"/>
                </a:solidFill>
                <a:latin typeface="Marykate"/>
                <a:ea typeface="Marykate"/>
                <a:cs typeface="Marykate"/>
                <a:sym typeface="Marykate"/>
              </a:rPr>
              <a:t>FACTORES DE INFLUENCIA SOBRE EL DESARROLLO HUMANO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11560" y="812905"/>
            <a:ext cx="14864881" cy="1679610"/>
          </a:xfrm>
          <a:prstGeom prst="rect">
            <a:avLst/>
          </a:prstGeom>
        </p:spPr>
        <p:txBody>
          <a:bodyPr lIns="0" tIns="0" rIns="0" bIns="0" rtlCol="0" anchor="t">
            <a:spAutoFit/>
          </a:bodyPr>
          <a:lstStyle/>
          <a:p>
            <a:pPr algn="ctr">
              <a:lnSpc>
                <a:spcPts val="10679"/>
              </a:lnSpc>
            </a:pPr>
            <a:r>
              <a:rPr lang="en-US" sz="11608">
                <a:solidFill>
                  <a:srgbClr val="022033"/>
                </a:solidFill>
                <a:latin typeface="Childling"/>
                <a:ea typeface="Childling"/>
                <a:cs typeface="Childling"/>
                <a:sym typeface="Childling"/>
              </a:rPr>
              <a:t>OBJETIVO GENERAL</a:t>
            </a:r>
          </a:p>
        </p:txBody>
      </p:sp>
      <p:grpSp>
        <p:nvGrpSpPr>
          <p:cNvPr id="3" name="Group 3"/>
          <p:cNvGrpSpPr/>
          <p:nvPr/>
        </p:nvGrpSpPr>
        <p:grpSpPr>
          <a:xfrm>
            <a:off x="2091767" y="2492515"/>
            <a:ext cx="13817252" cy="5791546"/>
            <a:chOff x="0" y="0"/>
            <a:chExt cx="3639112" cy="1525346"/>
          </a:xfrm>
        </p:grpSpPr>
        <p:sp>
          <p:nvSpPr>
            <p:cNvPr id="4" name="Freeform 4"/>
            <p:cNvSpPr/>
            <p:nvPr/>
          </p:nvSpPr>
          <p:spPr>
            <a:xfrm>
              <a:off x="0" y="0"/>
              <a:ext cx="3639112" cy="1525346"/>
            </a:xfrm>
            <a:custGeom>
              <a:avLst/>
              <a:gdLst/>
              <a:ahLst/>
              <a:cxnLst/>
              <a:rect l="l" t="t" r="r" b="b"/>
              <a:pathLst>
                <a:path w="3639112" h="1525346">
                  <a:moveTo>
                    <a:pt x="28576" y="0"/>
                  </a:moveTo>
                  <a:lnTo>
                    <a:pt x="3610536" y="0"/>
                  </a:lnTo>
                  <a:cubicBezTo>
                    <a:pt x="3626318" y="0"/>
                    <a:pt x="3639112" y="12794"/>
                    <a:pt x="3639112" y="28576"/>
                  </a:cubicBezTo>
                  <a:lnTo>
                    <a:pt x="3639112" y="1496770"/>
                  </a:lnTo>
                  <a:cubicBezTo>
                    <a:pt x="3639112" y="1512552"/>
                    <a:pt x="3626318" y="1525346"/>
                    <a:pt x="3610536" y="1525346"/>
                  </a:cubicBezTo>
                  <a:lnTo>
                    <a:pt x="28576" y="1525346"/>
                  </a:lnTo>
                  <a:cubicBezTo>
                    <a:pt x="20997" y="1525346"/>
                    <a:pt x="13729" y="1522335"/>
                    <a:pt x="8370" y="1516976"/>
                  </a:cubicBezTo>
                  <a:cubicBezTo>
                    <a:pt x="3011" y="1511617"/>
                    <a:pt x="0" y="1504349"/>
                    <a:pt x="0" y="1496770"/>
                  </a:cubicBezTo>
                  <a:lnTo>
                    <a:pt x="0" y="28576"/>
                  </a:lnTo>
                  <a:cubicBezTo>
                    <a:pt x="0" y="12794"/>
                    <a:pt x="12794" y="0"/>
                    <a:pt x="28576" y="0"/>
                  </a:cubicBezTo>
                  <a:close/>
                </a:path>
              </a:pathLst>
            </a:custGeom>
            <a:solidFill>
              <a:srgbClr val="D3E7FF"/>
            </a:solidFill>
          </p:spPr>
          <p:txBody>
            <a:bodyPr/>
            <a:lstStyle/>
            <a:p>
              <a:endParaRPr lang="es-MX"/>
            </a:p>
          </p:txBody>
        </p:sp>
        <p:sp>
          <p:nvSpPr>
            <p:cNvPr id="5" name="TextBox 5"/>
            <p:cNvSpPr txBox="1"/>
            <p:nvPr/>
          </p:nvSpPr>
          <p:spPr>
            <a:xfrm>
              <a:off x="0" y="-57150"/>
              <a:ext cx="3639112" cy="1582496"/>
            </a:xfrm>
            <a:prstGeom prst="rect">
              <a:avLst/>
            </a:prstGeom>
          </p:spPr>
          <p:txBody>
            <a:bodyPr lIns="50800" tIns="50800" rIns="50800" bIns="50800" rtlCol="0" anchor="ctr"/>
            <a:lstStyle/>
            <a:p>
              <a:pPr algn="l">
                <a:lnSpc>
                  <a:spcPts val="4479"/>
                </a:lnSpc>
              </a:pPr>
              <a:r>
                <a:rPr lang="en-US" sz="3199">
                  <a:gradFill>
                    <a:gsLst>
                      <a:gs pos="0">
                        <a:srgbClr val="000000">
                          <a:alpha val="100000"/>
                        </a:srgbClr>
                      </a:gs>
                      <a:gs pos="100000">
                        <a:srgbClr val="737373">
                          <a:alpha val="100000"/>
                        </a:srgbClr>
                      </a:gs>
                    </a:gsLst>
                    <a:lin ang="0"/>
                  </a:gradFill>
                  <a:latin typeface="Open Sans Light"/>
                  <a:ea typeface="Open Sans Light"/>
                  <a:cs typeface="Open Sans Light"/>
                  <a:sym typeface="Open Sans Light"/>
                </a:rPr>
                <a:t>Determinar el curso de las acciones con base en la reflexión, un sistema de valores personal, profesional y social, con humanos, para contribuir al desarrollo humano del estudiante y el mejoramiento de su entorno.</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6981715"/>
            <a:ext cx="17259300" cy="4246369"/>
          </a:xfrm>
          <a:prstGeom prst="rect">
            <a:avLst/>
          </a:prstGeom>
        </p:spPr>
        <p:txBody>
          <a:bodyPr lIns="0" tIns="0" rIns="0" bIns="0" rtlCol="0" anchor="t">
            <a:spAutoFit/>
          </a:bodyPr>
          <a:lstStyle/>
          <a:p>
            <a:pPr algn="ctr">
              <a:lnSpc>
                <a:spcPts val="9233"/>
              </a:lnSpc>
            </a:pPr>
            <a:r>
              <a:rPr lang="en-US" sz="10036">
                <a:gradFill>
                  <a:gsLst>
                    <a:gs pos="0">
                      <a:srgbClr val="000000">
                        <a:alpha val="100000"/>
                      </a:srgbClr>
                    </a:gs>
                    <a:gs pos="100000">
                      <a:srgbClr val="737373">
                        <a:alpha val="100000"/>
                      </a:srgbClr>
                    </a:gs>
                  </a:gsLst>
                  <a:lin ang="0"/>
                </a:gradFill>
                <a:latin typeface="Childling"/>
                <a:ea typeface="Childling"/>
                <a:cs typeface="Childling"/>
                <a:sym typeface="Childling"/>
              </a:rPr>
              <a:t>INTRODUCCIÓN</a:t>
            </a:r>
          </a:p>
          <a:p>
            <a:pPr algn="ctr">
              <a:lnSpc>
                <a:spcPts val="9233"/>
              </a:lnSpc>
            </a:pPr>
            <a:r>
              <a:rPr lang="en-US" sz="10036">
                <a:gradFill>
                  <a:gsLst>
                    <a:gs pos="0">
                      <a:srgbClr val="000000">
                        <a:alpha val="100000"/>
                      </a:srgbClr>
                    </a:gs>
                    <a:gs pos="100000">
                      <a:srgbClr val="737373">
                        <a:alpha val="100000"/>
                      </a:srgbClr>
                    </a:gs>
                  </a:gsLst>
                  <a:lin ang="0"/>
                </a:gradFill>
                <a:latin typeface="Childling"/>
                <a:ea typeface="Childling"/>
                <a:cs typeface="Childling"/>
                <a:sym typeface="Childling"/>
              </a:rPr>
              <a:t>BIENVENIDA, ESTIMADO(A) PARTICIPANTE:</a:t>
            </a:r>
          </a:p>
          <a:p>
            <a:pPr algn="ctr">
              <a:lnSpc>
                <a:spcPts val="12360"/>
              </a:lnSpc>
            </a:pPr>
            <a:endParaRPr lang="en-US" sz="10036">
              <a:gradFill>
                <a:gsLst>
                  <a:gs pos="0">
                    <a:srgbClr val="000000">
                      <a:alpha val="100000"/>
                    </a:srgbClr>
                  </a:gs>
                  <a:gs pos="100000">
                    <a:srgbClr val="737373">
                      <a:alpha val="100000"/>
                    </a:srgbClr>
                  </a:gs>
                </a:gsLst>
                <a:lin ang="0"/>
              </a:gradFill>
              <a:latin typeface="Childling"/>
              <a:ea typeface="Childling"/>
              <a:cs typeface="Childling"/>
              <a:sym typeface="Childling"/>
            </a:endParaRPr>
          </a:p>
        </p:txBody>
      </p:sp>
      <p:sp>
        <p:nvSpPr>
          <p:cNvPr id="7" name="Freeform 7"/>
          <p:cNvSpPr/>
          <p:nvPr/>
        </p:nvSpPr>
        <p:spPr>
          <a:xfrm>
            <a:off x="4850380" y="1028700"/>
            <a:ext cx="7563455" cy="5107309"/>
          </a:xfrm>
          <a:custGeom>
            <a:avLst/>
            <a:gdLst/>
            <a:ahLst/>
            <a:cxnLst/>
            <a:rect l="l" t="t" r="r" b="b"/>
            <a:pathLst>
              <a:path w="7563455" h="5107309">
                <a:moveTo>
                  <a:pt x="0" y="0"/>
                </a:moveTo>
                <a:lnTo>
                  <a:pt x="7563455" y="0"/>
                </a:lnTo>
                <a:lnTo>
                  <a:pt x="7563455" y="5107309"/>
                </a:lnTo>
                <a:lnTo>
                  <a:pt x="0" y="5107309"/>
                </a:lnTo>
                <a:lnTo>
                  <a:pt x="0" y="0"/>
                </a:lnTo>
                <a:close/>
              </a:path>
            </a:pathLst>
          </a:custGeom>
          <a:blipFill>
            <a:blip r:embed="rId2"/>
            <a:stretch>
              <a:fillRect l="-25691" r="-25691" b="-27699"/>
            </a:stretch>
          </a:blipFill>
        </p:spPr>
        <p:txBody>
          <a:bodyPr/>
          <a:lstStyle/>
          <a:p>
            <a:endParaRPr lang="es-MX"/>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7538" y="933450"/>
            <a:ext cx="17560462" cy="9333582"/>
          </a:xfrm>
          <a:prstGeom prst="rect">
            <a:avLst/>
          </a:prstGeom>
        </p:spPr>
        <p:txBody>
          <a:bodyPr lIns="0" tIns="0" rIns="0" bIns="0" rtlCol="0" anchor="t">
            <a:spAutoFit/>
          </a:bodyPr>
          <a:lstStyle/>
          <a:p>
            <a:pPr algn="l">
              <a:lnSpc>
                <a:spcPts val="5300"/>
              </a:lnSpc>
              <a:spcBef>
                <a:spcPct val="0"/>
              </a:spcBef>
            </a:pPr>
            <a:r>
              <a:rPr lang="en-US" sz="3786" spc="212">
                <a:solidFill>
                  <a:srgbClr val="000000"/>
                </a:solidFill>
                <a:latin typeface="Marykate"/>
                <a:ea typeface="Marykate"/>
                <a:cs typeface="Marykate"/>
                <a:sym typeface="Marykate"/>
              </a:rPr>
              <a:t>Le damos la más cordial bienvenida al curso "Desarrollo Humano y Valores", un programa diseñado para invitarnos a un crecimiento y fortalecimiento ético. Agradecemos su compromiso con su formación integral y su disposición a explorar dos pilares esenciales que determinan tanto la plenitud individual como la calidad de nuestra convivencia social. Iniciamos con entusiasmo esta experiencia de aprendizaje que, estamos seguros, impactará positivamente su proyecto de vida personal y profesional.</a:t>
            </a:r>
          </a:p>
          <a:p>
            <a:pPr algn="l">
              <a:lnSpc>
                <a:spcPts val="5300"/>
              </a:lnSpc>
              <a:spcBef>
                <a:spcPct val="0"/>
              </a:spcBef>
            </a:pPr>
            <a:endParaRPr lang="en-US" sz="3786" spc="212">
              <a:solidFill>
                <a:srgbClr val="000000"/>
              </a:solidFill>
              <a:latin typeface="Marykate"/>
              <a:ea typeface="Marykate"/>
              <a:cs typeface="Marykate"/>
              <a:sym typeface="Marykate"/>
            </a:endParaRPr>
          </a:p>
          <a:p>
            <a:pPr algn="l">
              <a:lnSpc>
                <a:spcPts val="5300"/>
              </a:lnSpc>
              <a:spcBef>
                <a:spcPct val="0"/>
              </a:spcBef>
            </a:pPr>
            <a:r>
              <a:rPr lang="en-US" sz="3786" spc="212">
                <a:solidFill>
                  <a:srgbClr val="000000"/>
                </a:solidFill>
                <a:latin typeface="Marykate"/>
                <a:ea typeface="Marykate"/>
                <a:cs typeface="Marykate"/>
                <a:sym typeface="Marykate"/>
              </a:rPr>
              <a:t>El presente curso está diseñado como un espacio fundamental de reflexión y acción orientado a la comprensión profunda del ser humano en su dimensión integral y su interacción con el entorno social y ético. En un mundo caracterizado por la complejidad, la rapidez de los cambios tecnológicos es fundamental poder contar con estudios en línea; y pueda desarrollar una sólida estructura axiológica (de valores) que guíe sus decisiones y su proyecto de vida.</a:t>
            </a:r>
          </a:p>
          <a:p>
            <a:pPr algn="l">
              <a:lnSpc>
                <a:spcPts val="5300"/>
              </a:lnSpc>
              <a:spcBef>
                <a:spcPct val="0"/>
              </a:spcBef>
            </a:pPr>
            <a:endParaRPr lang="en-US" sz="3786" spc="212">
              <a:solidFill>
                <a:srgbClr val="000000"/>
              </a:solidFill>
              <a:latin typeface="Marykate"/>
              <a:ea typeface="Marykate"/>
              <a:cs typeface="Marykate"/>
              <a:sym typeface="Marykate"/>
            </a:endParaRPr>
          </a:p>
          <a:p>
            <a:pPr algn="l">
              <a:lnSpc>
                <a:spcPts val="5300"/>
              </a:lnSpc>
              <a:spcBef>
                <a:spcPct val="0"/>
              </a:spcBef>
            </a:pPr>
            <a:endParaRPr lang="en-US" sz="3786" spc="212">
              <a:solidFill>
                <a:srgbClr val="000000"/>
              </a:solidFill>
              <a:latin typeface="Marykate"/>
              <a:ea typeface="Marykate"/>
              <a:cs typeface="Marykate"/>
              <a:sym typeface="Marykat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9170" y="611272"/>
            <a:ext cx="15344727" cy="9064455"/>
            <a:chOff x="0" y="0"/>
            <a:chExt cx="4041410" cy="2387346"/>
          </a:xfrm>
        </p:grpSpPr>
        <p:sp>
          <p:nvSpPr>
            <p:cNvPr id="3" name="Freeform 3"/>
            <p:cNvSpPr/>
            <p:nvPr/>
          </p:nvSpPr>
          <p:spPr>
            <a:xfrm>
              <a:off x="0" y="0"/>
              <a:ext cx="4041410" cy="2387346"/>
            </a:xfrm>
            <a:custGeom>
              <a:avLst/>
              <a:gdLst/>
              <a:ahLst/>
              <a:cxnLst/>
              <a:rect l="l" t="t" r="r" b="b"/>
              <a:pathLst>
                <a:path w="4041410" h="2387346">
                  <a:moveTo>
                    <a:pt x="17659" y="0"/>
                  </a:moveTo>
                  <a:lnTo>
                    <a:pt x="4023751" y="0"/>
                  </a:lnTo>
                  <a:cubicBezTo>
                    <a:pt x="4028434" y="0"/>
                    <a:pt x="4032926" y="1860"/>
                    <a:pt x="4036237" y="5172"/>
                  </a:cubicBezTo>
                  <a:cubicBezTo>
                    <a:pt x="4039549" y="8484"/>
                    <a:pt x="4041410" y="12975"/>
                    <a:pt x="4041410" y="17659"/>
                  </a:cubicBezTo>
                  <a:lnTo>
                    <a:pt x="4041410" y="2369688"/>
                  </a:lnTo>
                  <a:cubicBezTo>
                    <a:pt x="4041410" y="2374371"/>
                    <a:pt x="4039549" y="2378863"/>
                    <a:pt x="4036237" y="2382174"/>
                  </a:cubicBezTo>
                  <a:cubicBezTo>
                    <a:pt x="4032926" y="2385486"/>
                    <a:pt x="4028434" y="2387346"/>
                    <a:pt x="4023751" y="2387346"/>
                  </a:cubicBezTo>
                  <a:lnTo>
                    <a:pt x="17659" y="2387346"/>
                  </a:lnTo>
                  <a:cubicBezTo>
                    <a:pt x="12975" y="2387346"/>
                    <a:pt x="8484" y="2385486"/>
                    <a:pt x="5172" y="2382174"/>
                  </a:cubicBezTo>
                  <a:cubicBezTo>
                    <a:pt x="1860" y="2378863"/>
                    <a:pt x="0" y="2374371"/>
                    <a:pt x="0" y="2369688"/>
                  </a:cubicBezTo>
                  <a:lnTo>
                    <a:pt x="0" y="17659"/>
                  </a:lnTo>
                  <a:cubicBezTo>
                    <a:pt x="0" y="12975"/>
                    <a:pt x="1860" y="8484"/>
                    <a:pt x="5172" y="5172"/>
                  </a:cubicBezTo>
                  <a:cubicBezTo>
                    <a:pt x="8484" y="1860"/>
                    <a:pt x="12975" y="0"/>
                    <a:pt x="17659" y="0"/>
                  </a:cubicBezTo>
                  <a:close/>
                </a:path>
              </a:pathLst>
            </a:custGeom>
            <a:solidFill>
              <a:srgbClr val="D3E7FF"/>
            </a:solidFill>
          </p:spPr>
          <p:txBody>
            <a:bodyPr/>
            <a:lstStyle/>
            <a:p>
              <a:endParaRPr lang="es-MX"/>
            </a:p>
          </p:txBody>
        </p:sp>
        <p:sp>
          <p:nvSpPr>
            <p:cNvPr id="4" name="TextBox 4"/>
            <p:cNvSpPr txBox="1"/>
            <p:nvPr/>
          </p:nvSpPr>
          <p:spPr>
            <a:xfrm>
              <a:off x="0" y="-76200"/>
              <a:ext cx="4041410" cy="2463546"/>
            </a:xfrm>
            <a:prstGeom prst="rect">
              <a:avLst/>
            </a:prstGeom>
          </p:spPr>
          <p:txBody>
            <a:bodyPr lIns="50800" tIns="50800" rIns="50800" bIns="50800" rtlCol="0" anchor="ctr"/>
            <a:lstStyle/>
            <a:p>
              <a:pPr algn="l">
                <a:lnSpc>
                  <a:spcPts val="5319"/>
                </a:lnSpc>
              </a:pPr>
              <a:r>
                <a:rPr lang="en-US" sz="3799">
                  <a:gradFill>
                    <a:gsLst>
                      <a:gs pos="0">
                        <a:srgbClr val="000000">
                          <a:alpha val="100000"/>
                        </a:srgbClr>
                      </a:gs>
                      <a:gs pos="100000">
                        <a:srgbClr val="737373">
                          <a:alpha val="100000"/>
                        </a:srgbClr>
                      </a:gs>
                    </a:gsLst>
                    <a:lin ang="0"/>
                  </a:gradFill>
                  <a:latin typeface="Open Sans Light"/>
                  <a:ea typeface="Open Sans Light"/>
                  <a:cs typeface="Open Sans Light"/>
                  <a:sym typeface="Open Sans Light"/>
                </a:rPr>
                <a:t>El Desarrollo Humano va más allá del simple crecimiento económico o la acumulación de bienes. Acuñado y promovido por el Programa de las Naciones Unidas para el Desarrollo (PNUD), este enfoque se define como el proceso de ampliación de las capacidades y oportunidades de las personas para llevar la vida que valoran. Esto implica crear un entorno donde las personas puedan desarrollar su máximo potencial, vivir una vida saludable y creativa, y participar activamente en las decisiones que afectan sus vidas. En este curso, exploraremos las diversas dimensiones de este desarrollo (física, cognitiva, socioemocional y espiritual), entendiendo que el progreso individual y social dependen de la interconexión armónica entre ellas.</a:t>
              </a:r>
            </a:p>
            <a:p>
              <a:pPr algn="l">
                <a:lnSpc>
                  <a:spcPts val="5319"/>
                </a:lnSpc>
                <a:spcBef>
                  <a:spcPct val="0"/>
                </a:spcBef>
              </a:pPr>
              <a:endParaRPr lang="en-US" sz="3799">
                <a:gradFill>
                  <a:gsLst>
                    <a:gs pos="0">
                      <a:srgbClr val="000000">
                        <a:alpha val="100000"/>
                      </a:srgbClr>
                    </a:gs>
                    <a:gs pos="100000">
                      <a:srgbClr val="737373">
                        <a:alpha val="100000"/>
                      </a:srgbClr>
                    </a:gs>
                  </a:gsLst>
                  <a:lin ang="0"/>
                </a:gradFill>
                <a:latin typeface="Open Sans Light"/>
                <a:ea typeface="Open Sans Light"/>
                <a:cs typeface="Open Sans Light"/>
                <a:sym typeface="Open Sans Ligh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028700" y="427526"/>
            <a:ext cx="15476812" cy="3471528"/>
            <a:chOff x="0" y="0"/>
            <a:chExt cx="4076198" cy="914312"/>
          </a:xfrm>
        </p:grpSpPr>
        <p:sp>
          <p:nvSpPr>
            <p:cNvPr id="6" name="Freeform 6"/>
            <p:cNvSpPr/>
            <p:nvPr/>
          </p:nvSpPr>
          <p:spPr>
            <a:xfrm>
              <a:off x="0" y="0"/>
              <a:ext cx="4076198" cy="914312"/>
            </a:xfrm>
            <a:custGeom>
              <a:avLst/>
              <a:gdLst/>
              <a:ahLst/>
              <a:cxnLst/>
              <a:rect l="l" t="t" r="r" b="b"/>
              <a:pathLst>
                <a:path w="4076198" h="914312">
                  <a:moveTo>
                    <a:pt x="17508" y="0"/>
                  </a:moveTo>
                  <a:lnTo>
                    <a:pt x="4058690" y="0"/>
                  </a:lnTo>
                  <a:cubicBezTo>
                    <a:pt x="4063333" y="0"/>
                    <a:pt x="4067786" y="1845"/>
                    <a:pt x="4071070" y="5128"/>
                  </a:cubicBezTo>
                  <a:cubicBezTo>
                    <a:pt x="4074353" y="8411"/>
                    <a:pt x="4076198" y="12865"/>
                    <a:pt x="4076198" y="17508"/>
                  </a:cubicBezTo>
                  <a:lnTo>
                    <a:pt x="4076198" y="896804"/>
                  </a:lnTo>
                  <a:cubicBezTo>
                    <a:pt x="4076198" y="906473"/>
                    <a:pt x="4068359" y="914312"/>
                    <a:pt x="4058690" y="914312"/>
                  </a:cubicBezTo>
                  <a:lnTo>
                    <a:pt x="17508" y="914312"/>
                  </a:lnTo>
                  <a:cubicBezTo>
                    <a:pt x="12865" y="914312"/>
                    <a:pt x="8411" y="912467"/>
                    <a:pt x="5128" y="909184"/>
                  </a:cubicBezTo>
                  <a:cubicBezTo>
                    <a:pt x="1845" y="905900"/>
                    <a:pt x="0" y="901447"/>
                    <a:pt x="0" y="896804"/>
                  </a:cubicBezTo>
                  <a:lnTo>
                    <a:pt x="0" y="17508"/>
                  </a:lnTo>
                  <a:cubicBezTo>
                    <a:pt x="0" y="12865"/>
                    <a:pt x="1845" y="8411"/>
                    <a:pt x="5128" y="5128"/>
                  </a:cubicBezTo>
                  <a:cubicBezTo>
                    <a:pt x="8411" y="1845"/>
                    <a:pt x="12865" y="0"/>
                    <a:pt x="17508" y="0"/>
                  </a:cubicBezTo>
                  <a:close/>
                </a:path>
              </a:pathLst>
            </a:custGeom>
            <a:solidFill>
              <a:srgbClr val="D3E7FF"/>
            </a:solidFill>
          </p:spPr>
          <p:txBody>
            <a:bodyPr/>
            <a:lstStyle/>
            <a:p>
              <a:endParaRPr lang="es-MX"/>
            </a:p>
          </p:txBody>
        </p:sp>
        <p:sp>
          <p:nvSpPr>
            <p:cNvPr id="7" name="TextBox 7"/>
            <p:cNvSpPr txBox="1"/>
            <p:nvPr/>
          </p:nvSpPr>
          <p:spPr>
            <a:xfrm>
              <a:off x="0" y="-66675"/>
              <a:ext cx="4076198" cy="980987"/>
            </a:xfrm>
            <a:prstGeom prst="rect">
              <a:avLst/>
            </a:prstGeom>
          </p:spPr>
          <p:txBody>
            <a:bodyPr lIns="50800" tIns="50800" rIns="50800" bIns="50800" rtlCol="0" anchor="ctr"/>
            <a:lstStyle/>
            <a:p>
              <a:pPr algn="ctr">
                <a:lnSpc>
                  <a:spcPts val="4619"/>
                </a:lnSpc>
              </a:pPr>
              <a:r>
                <a:rPr lang="en-US" sz="3299">
                  <a:solidFill>
                    <a:srgbClr val="000000"/>
                  </a:solidFill>
                  <a:latin typeface="Open Sans Light"/>
                  <a:ea typeface="Open Sans Light"/>
                  <a:cs typeface="Open Sans Light"/>
                  <a:sym typeface="Open Sans Light"/>
                </a:rPr>
                <a:t>Paralelamente, abordaremos el estudio de los Valores. Los valores no son meros conceptos abstractos, sino los principios orientadores de la conducta que definen el carácter individual y la convivencia social. </a:t>
              </a:r>
            </a:p>
            <a:p>
              <a:pPr algn="ctr">
                <a:lnSpc>
                  <a:spcPts val="3919"/>
                </a:lnSpc>
                <a:spcBef>
                  <a:spcPct val="0"/>
                </a:spcBef>
              </a:pPr>
              <a:endParaRPr lang="en-US" sz="3299">
                <a:solidFill>
                  <a:srgbClr val="000000"/>
                </a:solidFill>
                <a:latin typeface="Open Sans Light"/>
                <a:ea typeface="Open Sans Light"/>
                <a:cs typeface="Open Sans Light"/>
                <a:sym typeface="Open Sans Light"/>
              </a:endParaRPr>
            </a:p>
          </p:txBody>
        </p:sp>
      </p:grpSp>
      <p:sp>
        <p:nvSpPr>
          <p:cNvPr id="10" name="Freeform 10"/>
          <p:cNvSpPr/>
          <p:nvPr/>
        </p:nvSpPr>
        <p:spPr>
          <a:xfrm>
            <a:off x="6735850" y="4182137"/>
            <a:ext cx="4062513" cy="5520537"/>
          </a:xfrm>
          <a:custGeom>
            <a:avLst/>
            <a:gdLst/>
            <a:ahLst/>
            <a:cxnLst/>
            <a:rect l="l" t="t" r="r" b="b"/>
            <a:pathLst>
              <a:path w="4062513" h="5520537">
                <a:moveTo>
                  <a:pt x="0" y="0"/>
                </a:moveTo>
                <a:lnTo>
                  <a:pt x="4062513" y="0"/>
                </a:lnTo>
                <a:lnTo>
                  <a:pt x="4062513" y="5520537"/>
                </a:lnTo>
                <a:lnTo>
                  <a:pt x="0" y="5520537"/>
                </a:lnTo>
                <a:lnTo>
                  <a:pt x="0" y="0"/>
                </a:lnTo>
                <a:close/>
              </a:path>
            </a:pathLst>
          </a:custGeom>
          <a:blipFill>
            <a:blip r:embed="rId2"/>
            <a:stretch>
              <a:fillRect l="-10326" t="-11805" b="-2366"/>
            </a:stretch>
          </a:blipFill>
        </p:spPr>
        <p:txBody>
          <a:bodyPr/>
          <a:lstStyle/>
          <a:p>
            <a:endParaRPr lang="es-MX"/>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54571" y="2158994"/>
            <a:ext cx="17333429" cy="8627254"/>
          </a:xfrm>
          <a:prstGeom prst="rect">
            <a:avLst/>
          </a:prstGeom>
        </p:spPr>
        <p:txBody>
          <a:bodyPr lIns="0" tIns="0" rIns="0" bIns="0" rtlCol="0" anchor="t">
            <a:spAutoFit/>
          </a:bodyPr>
          <a:lstStyle/>
          <a:p>
            <a:pPr algn="ctr">
              <a:lnSpc>
                <a:spcPts val="4968"/>
              </a:lnSpc>
            </a:pPr>
            <a:r>
              <a:rPr lang="en-US" sz="5400" dirty="0">
                <a:solidFill>
                  <a:srgbClr val="022033"/>
                </a:solidFill>
                <a:latin typeface="Childling"/>
                <a:ea typeface="Childling"/>
                <a:cs typeface="Childling"/>
                <a:sym typeface="Childling"/>
              </a:rPr>
              <a:t>ESTE PROGRAMA NO SE LIMITA A LA TRANSMISIÓN DE INFORMACIÓN TEÓRICA. SE EMPLEARÁ UNA METODOLOGÍA ACTIVO-PARTICIPATIVA QUE FOMENTE LA INTROSPECCIÓN, LA CUAL DURARA 16 HORAS QUE EQUIVALEN A 5 SEMANAS, SOBRE EL DEBATE ÉTICO Y LA APLICACIÓN PRÁCTICA DE LOS CONOCIMIENTOS. A TRAVÉS DEL ANÁLISIS DE CASOS, DILEMAS MORALES Y EJERCICIOS DE AUTOCONOCIMIENTO, SE BUSCARÁ QUE EL PARTICIPANTE NO SOLO CONOZCA LOS VALORES, SINO QUE TAMBIÉN LOS INTEGRE Y LOS EJERZA EN SU VIDA COTIDIANA Y PROFESIONAL, LOGRANDO ASÍ UNA AUTÉNTICA CONGRUENCIA ENTRE EL PENSAR, EL DECIR Y EL ACTUAR.</a:t>
            </a:r>
          </a:p>
          <a:p>
            <a:pPr algn="ctr">
              <a:lnSpc>
                <a:spcPts val="10679"/>
              </a:lnSpc>
            </a:pPr>
            <a:endParaRPr lang="en-US" sz="5400" dirty="0">
              <a:solidFill>
                <a:srgbClr val="022033"/>
              </a:solidFill>
              <a:latin typeface="Childling"/>
              <a:ea typeface="Childling"/>
              <a:cs typeface="Childling"/>
              <a:sym typeface="Childling"/>
            </a:endParaRPr>
          </a:p>
          <a:p>
            <a:pPr algn="ctr">
              <a:lnSpc>
                <a:spcPts val="10679"/>
              </a:lnSpc>
            </a:pPr>
            <a:endParaRPr lang="en-US" sz="5400" dirty="0">
              <a:solidFill>
                <a:srgbClr val="022033"/>
              </a:solidFill>
              <a:latin typeface="Childling"/>
              <a:ea typeface="Childling"/>
              <a:cs typeface="Childling"/>
              <a:sym typeface="Childling"/>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75186" y="1988627"/>
            <a:ext cx="4337628" cy="433762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t="-25000" b="-25000"/>
              </a:stretch>
            </a:blipFill>
            <a:ln w="38100" cap="sq">
              <a:solidFill>
                <a:srgbClr val="000000"/>
              </a:solidFill>
              <a:prstDash val="solid"/>
              <a:miter/>
            </a:ln>
          </p:spPr>
          <p:txBody>
            <a:bodyPr/>
            <a:lstStyle/>
            <a:p>
              <a:endParaRPr lang="es-MX"/>
            </a:p>
          </p:txBody>
        </p:sp>
      </p:grpSp>
      <p:sp>
        <p:nvSpPr>
          <p:cNvPr id="10" name="TextBox 10"/>
          <p:cNvSpPr txBox="1"/>
          <p:nvPr/>
        </p:nvSpPr>
        <p:spPr>
          <a:xfrm>
            <a:off x="3387216" y="6693385"/>
            <a:ext cx="11343233" cy="3693516"/>
          </a:xfrm>
          <a:prstGeom prst="rect">
            <a:avLst/>
          </a:prstGeom>
        </p:spPr>
        <p:txBody>
          <a:bodyPr lIns="0" tIns="0" rIns="0" bIns="0" rtlCol="0" anchor="t">
            <a:spAutoFit/>
          </a:bodyPr>
          <a:lstStyle/>
          <a:p>
            <a:pPr algn="ctr">
              <a:lnSpc>
                <a:spcPts val="13004"/>
              </a:lnSpc>
            </a:pPr>
            <a:r>
              <a:rPr lang="en-US" sz="14135">
                <a:solidFill>
                  <a:srgbClr val="022033"/>
                </a:solidFill>
                <a:latin typeface="Childling"/>
                <a:ea typeface="Childling"/>
                <a:cs typeface="Childling"/>
                <a:sym typeface="Childling"/>
              </a:rPr>
              <a:t>PERFIL DE INGRESO:</a:t>
            </a:r>
          </a:p>
          <a:p>
            <a:pPr algn="ctr">
              <a:lnSpc>
                <a:spcPts val="13004"/>
              </a:lnSpc>
            </a:pPr>
            <a:endParaRPr lang="en-US" sz="14135">
              <a:solidFill>
                <a:srgbClr val="022033"/>
              </a:solidFill>
              <a:latin typeface="Childling"/>
              <a:ea typeface="Childling"/>
              <a:cs typeface="Childling"/>
              <a:sym typeface="Childling"/>
            </a:endParaRPr>
          </a:p>
        </p:txBody>
      </p:sp>
    </p:spTree>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TotalTime>
  <Words>824</Words>
  <Application>Microsoft Office PowerPoint</Application>
  <PresentationFormat>Personalizado</PresentationFormat>
  <Paragraphs>39</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Childling</vt:lpstr>
      <vt:lpstr>Open Sans Light</vt:lpstr>
      <vt:lpstr>Arial</vt:lpstr>
      <vt:lpstr>Marykate</vt:lpstr>
      <vt:lpstr>Wingdings 3</vt:lpstr>
      <vt:lpstr>Century Gothic</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Proyecto Trabajo Creativa Organico Azul</dc:title>
  <cp:lastModifiedBy>Martha Carmen Silva Mendiola</cp:lastModifiedBy>
  <cp:revision>2</cp:revision>
  <dcterms:created xsi:type="dcterms:W3CDTF">2006-08-16T00:00:00Z</dcterms:created>
  <dcterms:modified xsi:type="dcterms:W3CDTF">2025-11-06T21:55:24Z</dcterms:modified>
  <dc:identifier>DAG39DH54f0</dc:identifier>
</cp:coreProperties>
</file>